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CF358E4-4507-430A-BD1D-39BB17D4A8C2}" type="datetimeFigureOut">
              <a:rPr lang="pl-PL" smtClean="0"/>
              <a:t>14.03.2021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277215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CF358E4-4507-430A-BD1D-39BB17D4A8C2}" type="datetimeFigureOut">
              <a:rPr lang="pl-PL" smtClean="0"/>
              <a:t>14.03.2021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97788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CF358E4-4507-430A-BD1D-39BB17D4A8C2}" type="datetimeFigureOut">
              <a:rPr lang="pl-PL" smtClean="0"/>
              <a:t>14.03.2021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394529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CF358E4-4507-430A-BD1D-39BB17D4A8C2}" type="datetimeFigureOut">
              <a:rPr lang="pl-PL" smtClean="0"/>
              <a:t>14.03.2021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270508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CF358E4-4507-430A-BD1D-39BB17D4A8C2}" type="datetimeFigureOut">
              <a:rPr lang="pl-PL" smtClean="0"/>
              <a:t>14.03.2021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197550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CF358E4-4507-430A-BD1D-39BB17D4A8C2}" type="datetimeFigureOut">
              <a:rPr lang="pl-PL" smtClean="0"/>
              <a:t>14.03.2021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103934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CF358E4-4507-430A-BD1D-39BB17D4A8C2}" type="datetimeFigureOut">
              <a:rPr lang="pl-PL" smtClean="0"/>
              <a:t>14.03.2021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11375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CF358E4-4507-430A-BD1D-39BB17D4A8C2}" type="datetimeFigureOut">
              <a:rPr lang="pl-PL" smtClean="0"/>
              <a:t>14.03.2021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151623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CF358E4-4507-430A-BD1D-39BB17D4A8C2}" type="datetimeFigureOut">
              <a:rPr lang="pl-PL" smtClean="0"/>
              <a:t>14.03.2021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265359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CF358E4-4507-430A-BD1D-39BB17D4A8C2}" type="datetimeFigureOut">
              <a:rPr lang="pl-PL" smtClean="0"/>
              <a:t>14.03.2021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357426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CF358E4-4507-430A-BD1D-39BB17D4A8C2}" type="datetimeFigureOut">
              <a:rPr lang="pl-PL" smtClean="0"/>
              <a:t>14.03.2021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DD2A57D-9659-4FAC-B458-36049FF1544E}" type="slidenum">
              <a:rPr lang="pl-PL" smtClean="0"/>
              <a:t>‹#›</a:t>
            </a:fld>
            <a:endParaRPr lang="pl-PL"/>
          </a:p>
        </p:txBody>
      </p:sp>
    </p:spTree>
    <p:extLst>
      <p:ext uri="{BB962C8B-B14F-4D97-AF65-F5344CB8AC3E}">
        <p14:creationId xmlns:p14="http://schemas.microsoft.com/office/powerpoint/2010/main" val="23565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358E4-4507-430A-BD1D-39BB17D4A8C2}" type="datetimeFigureOut">
              <a:rPr lang="pl-PL" smtClean="0"/>
              <a:t>14.03.2021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2A57D-9659-4FAC-B458-36049FF1544E}" type="slidenum">
              <a:rPr lang="pl-PL" smtClean="0"/>
              <a:t>‹#›</a:t>
            </a:fld>
            <a:endParaRPr lang="pl-PL"/>
          </a:p>
        </p:txBody>
      </p:sp>
    </p:spTree>
    <p:extLst>
      <p:ext uri="{BB962C8B-B14F-4D97-AF65-F5344CB8AC3E}">
        <p14:creationId xmlns:p14="http://schemas.microsoft.com/office/powerpoint/2010/main" val="484465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93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BEBA8EAE-BF5A-486C-A8C5-ECC9F3942E4B}">
                <a14:imgProps xmlns:a14="http://schemas.microsoft.com/office/drawing/2010/main">
                  <a14:imgLayer r:embed="rId3">
                    <a14:imgEffect>
                      <a14:artisticGlowDiffused trans="14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ymbol zastępczy zawartości 5"/>
          <p:cNvSpPr>
            <a:spLocks noGrp="1"/>
          </p:cNvSpPr>
          <p:nvPr>
            <p:ph idx="1"/>
          </p:nvPr>
        </p:nvSpPr>
        <p:spPr>
          <a:xfrm>
            <a:off x="395536" y="620688"/>
            <a:ext cx="5400600" cy="2304256"/>
          </a:xfrm>
        </p:spPr>
        <p:txBody>
          <a:bodyPr>
            <a:normAutofit fontScale="55000" lnSpcReduction="20000"/>
          </a:bodyPr>
          <a:lstStyle/>
          <a:p>
            <a:pPr marL="0" indent="0" algn="just">
              <a:buNone/>
            </a:pPr>
            <a:r>
              <a:rPr lang="pl-PL" i="1" dirty="0" smtClean="0"/>
              <a:t>	Dzień </a:t>
            </a:r>
            <a:r>
              <a:rPr lang="pl-PL" i="1" dirty="0"/>
              <a:t>Świętego Patryka jest dniem wolnym od pracy w Irlandii, Irlandii Północnej, Nowej Fundlandii </a:t>
            </a:r>
            <a:r>
              <a:rPr lang="pl-PL" i="1" dirty="0" smtClean="0"/>
              <a:t>      i </a:t>
            </a:r>
            <a:r>
              <a:rPr lang="pl-PL" i="1" dirty="0"/>
              <a:t>Labradorze oraz na Montserrat. Najważniejszą tradycją obchodów dnia św. Patryka jest noszenie ubrań </a:t>
            </a:r>
            <a:r>
              <a:rPr lang="pl-PL" i="1" dirty="0" smtClean="0"/>
              <a:t>   w </a:t>
            </a:r>
            <a:r>
              <a:rPr lang="pl-PL" i="1" dirty="0"/>
              <a:t>kolorze zielonym. Zielony to narodowy kolor Irlandii, nawiązujący do trawiastego krajobrazu wyspy </a:t>
            </a:r>
            <a:r>
              <a:rPr lang="pl-PL" i="1" dirty="0" smtClean="0"/>
              <a:t>                  i </a:t>
            </a:r>
            <a:r>
              <a:rPr lang="pl-PL" i="1" dirty="0"/>
              <a:t>symbolizujący koniczynę przypisywaną tradycyjnie świętemu Patrykowi. Irlandczycy w wielu miastach organizują festyny i uliczne pochody, w których dominuje właśnie zieleń</a:t>
            </a:r>
            <a:r>
              <a:rPr lang="pl-PL" i="1" dirty="0" smtClean="0"/>
              <a:t>.</a:t>
            </a:r>
            <a:endParaRPr lang="pl-PL" dirty="0"/>
          </a:p>
        </p:txBody>
      </p:sp>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836712"/>
            <a:ext cx="2952750" cy="1728192"/>
          </a:xfrm>
          <a:prstGeom prst="rect">
            <a:avLst/>
          </a:prstGeom>
        </p:spPr>
      </p:pic>
      <p:sp>
        <p:nvSpPr>
          <p:cNvPr id="11" name="pole tekstowe 10"/>
          <p:cNvSpPr txBox="1"/>
          <p:nvPr/>
        </p:nvSpPr>
        <p:spPr>
          <a:xfrm>
            <a:off x="395536" y="2950492"/>
            <a:ext cx="8424936" cy="3139321"/>
          </a:xfrm>
          <a:prstGeom prst="rect">
            <a:avLst/>
          </a:prstGeom>
          <a:noFill/>
        </p:spPr>
        <p:txBody>
          <a:bodyPr wrap="square" rtlCol="0">
            <a:spAutoFit/>
          </a:bodyPr>
          <a:lstStyle/>
          <a:p>
            <a:pPr algn="just"/>
            <a:r>
              <a:rPr lang="pl-PL" i="1" dirty="0" smtClean="0"/>
              <a:t>	Głównym symbolem święta jest </a:t>
            </a:r>
            <a:r>
              <a:rPr lang="pl-PL" i="1" dirty="0" err="1" smtClean="0"/>
              <a:t>shamrock</a:t>
            </a:r>
            <a:r>
              <a:rPr lang="pl-PL" i="1" dirty="0" smtClean="0"/>
              <a:t>, która jest także jednym z symboli związanych tradycyjnie z Irlandią. Według legendy o św. Patryku, wykorzystał on tę roślinę aby wyjaśniać pierwszym irlandzkim chrześcijanom dogmat o Trójcy Świętej. Nie mogli oni zrozumieć, jak to jest możliwe, że są Trzy Osoby Boskie, a jednocześnie są one jednym Bogiem. Jeszcze inną tradycją związaną z obchodami Dnia św. Patryka jest tradycja picia </a:t>
            </a:r>
            <a:r>
              <a:rPr lang="pl-PL" i="1" dirty="0" err="1" smtClean="0"/>
              <a:t>whiskey</a:t>
            </a:r>
            <a:r>
              <a:rPr lang="pl-PL" i="1" dirty="0" smtClean="0"/>
              <a:t> – obowiązkową szklankę </a:t>
            </a:r>
            <a:r>
              <a:rPr lang="pl-PL" i="1" dirty="0" err="1" smtClean="0"/>
              <a:t>whiskey</a:t>
            </a:r>
            <a:r>
              <a:rPr lang="pl-PL" i="1" dirty="0" smtClean="0"/>
              <a:t> zwie się „dzbanem Patryka”. Za tą tradycją stoi legenda, wedle której święty Patryk nastraszył pewną karczmarkę, która nie dolewała pełnej miarki trunku, że przez to pojawią się w jej karczmie potwory. Wystraszona kobieta od tego czasu zawsze napełniała szklankę do pełna.</a:t>
            </a:r>
            <a:br>
              <a:rPr lang="pl-PL" i="1" dirty="0" smtClean="0"/>
            </a:br>
            <a:r>
              <a:rPr lang="pl-PL" i="1" dirty="0" smtClean="0"/>
              <a:t>17 marca jest dniem śmierci św. Patryka, stąd tego dnia co roku wspomina się jego życie   i dokonania.</a:t>
            </a:r>
            <a:endParaRPr lang="pl-PL" dirty="0" smtClean="0"/>
          </a:p>
        </p:txBody>
      </p:sp>
    </p:spTree>
    <p:extLst>
      <p:ext uri="{BB962C8B-B14F-4D97-AF65-F5344CB8AC3E}">
        <p14:creationId xmlns:p14="http://schemas.microsoft.com/office/powerpoint/2010/main" val="1666885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ymbol zastępczy zawartości 5"/>
          <p:cNvSpPr>
            <a:spLocks noGrp="1"/>
          </p:cNvSpPr>
          <p:nvPr>
            <p:ph idx="1"/>
          </p:nvPr>
        </p:nvSpPr>
        <p:spPr>
          <a:xfrm>
            <a:off x="395536" y="620688"/>
            <a:ext cx="8496944" cy="5832648"/>
          </a:xfrm>
        </p:spPr>
        <p:txBody>
          <a:bodyPr>
            <a:normAutofit fontScale="85000" lnSpcReduction="10000"/>
          </a:bodyPr>
          <a:lstStyle/>
          <a:p>
            <a:pPr marL="0" indent="0" algn="just">
              <a:buNone/>
            </a:pPr>
            <a:r>
              <a:rPr lang="en-US" i="1" dirty="0"/>
              <a:t>Saint Patrick's Day is a public holiday in the Republic of Ireland, Northern Ireland, the Canadian province of Newfoundland and Labrador (for provincial government employees), and the British Overseas Territory of Montserrat. It is also widely celebrated in the United Kingdom, Canada, United States, Brazil, Argentina, Australia and New Zealand, especially amongst Irish diaspora. Saint Patrick's Day is celebrated in more countries than any other national festival. Modern celebrations have been greatly influenced by those of the Irish diaspora, particularly those that developed in North America. However, there has been criticism of Saint Patrick's Day celebrations for having become too </a:t>
            </a:r>
            <a:r>
              <a:rPr lang="en-US" i="1" dirty="0" smtClean="0"/>
              <a:t>commercialized </a:t>
            </a:r>
            <a:r>
              <a:rPr lang="en-US" i="1" dirty="0"/>
              <a:t>and for fostering negative stereotypes of the Irish people.</a:t>
            </a:r>
            <a:endParaRPr lang="pl-PL" dirty="0"/>
          </a:p>
        </p:txBody>
      </p:sp>
    </p:spTree>
    <p:extLst>
      <p:ext uri="{BB962C8B-B14F-4D97-AF65-F5344CB8AC3E}">
        <p14:creationId xmlns:p14="http://schemas.microsoft.com/office/powerpoint/2010/main" val="13808189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ymbol zastępczy zawartości 5"/>
          <p:cNvSpPr>
            <a:spLocks noGrp="1"/>
          </p:cNvSpPr>
          <p:nvPr>
            <p:ph idx="1"/>
          </p:nvPr>
        </p:nvSpPr>
        <p:spPr>
          <a:xfrm>
            <a:off x="395536" y="620688"/>
            <a:ext cx="8496944" cy="5832648"/>
          </a:xfrm>
        </p:spPr>
        <p:txBody>
          <a:bodyPr>
            <a:normAutofit fontScale="92500" lnSpcReduction="20000"/>
          </a:bodyPr>
          <a:lstStyle/>
          <a:p>
            <a:pPr marL="0" indent="0" algn="just">
              <a:buNone/>
            </a:pPr>
            <a:r>
              <a:rPr lang="en-US" i="1" dirty="0"/>
              <a:t>Saint Patrick's Day was made an official Christian feast day in the early 17th century and is observed by the Catholic Church, the Anglican Communion (especially the Church of Ireland), the Eastern Orthodox Church, and the Lutheran Church. The day commemorates Saint Patrick and the arrival of Christianity in Ireland, and celebrates the heritage and culture of the Irish in general. Celebrations generally involve public parades and festivals, </a:t>
            </a:r>
            <a:r>
              <a:rPr lang="en-US" i="1" dirty="0" err="1"/>
              <a:t>céilís</a:t>
            </a:r>
            <a:r>
              <a:rPr lang="en-US" i="1" dirty="0"/>
              <a:t>, and the wearing of green attire or shamrocks. Christians who belong to liturgical denominations also attend church services and historically the Lenten restrictions on eating and drinking alcohol were lifted for the day, which has encouraged and propagated the holiday's tradition of alcohol consumption</a:t>
            </a:r>
            <a:r>
              <a:rPr lang="en-US" i="1" dirty="0" smtClean="0"/>
              <a:t>.</a:t>
            </a:r>
            <a:endParaRPr lang="en-US" dirty="0"/>
          </a:p>
        </p:txBody>
      </p:sp>
    </p:spTree>
    <p:extLst>
      <p:ext uri="{BB962C8B-B14F-4D97-AF65-F5344CB8AC3E}">
        <p14:creationId xmlns:p14="http://schemas.microsoft.com/office/powerpoint/2010/main" val="77469309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ymbol zastępczy zawartości 5"/>
          <p:cNvSpPr>
            <a:spLocks noGrp="1"/>
          </p:cNvSpPr>
          <p:nvPr>
            <p:ph idx="1"/>
          </p:nvPr>
        </p:nvSpPr>
        <p:spPr>
          <a:xfrm>
            <a:off x="395536" y="620688"/>
            <a:ext cx="8496944" cy="5832648"/>
          </a:xfrm>
        </p:spPr>
        <p:txBody>
          <a:bodyPr>
            <a:normAutofit fontScale="85000" lnSpcReduction="10000"/>
          </a:bodyPr>
          <a:lstStyle/>
          <a:p>
            <a:pPr marL="0" indent="0" algn="just">
              <a:buNone/>
            </a:pPr>
            <a:r>
              <a:rPr lang="en-US" i="1" dirty="0"/>
              <a:t>Saint Patrick was a 5th-century Romano-British Christian missionary and bishop in Ireland. Much of what is known about Saint Patrick comes from the Declaration, which was allegedly written by Patrick himself. It is believed that he was born in Roman Britain in the fourth century, into a wealthy Romano-British family. His father was a deacon and his grandfather was a priest in the Christian church. According to the Declaration, at the age of sixteen, he was kidnapped by Irish raiders and taken as a slave to Gaelic Ireland. It says that he spent six years there working as a shepherd and that during this time he "found God". The Declaration says that God told Patrick to flee to the coast, where a ship would be waiting to take him home. After making his way home, Patrick went on to become a priest</a:t>
            </a:r>
            <a:r>
              <a:rPr lang="en-US" i="1" dirty="0" smtClean="0"/>
              <a:t>.</a:t>
            </a:r>
            <a:endParaRPr lang="pl-PL" dirty="0"/>
          </a:p>
        </p:txBody>
      </p:sp>
    </p:spTree>
    <p:extLst>
      <p:ext uri="{BB962C8B-B14F-4D97-AF65-F5344CB8AC3E}">
        <p14:creationId xmlns:p14="http://schemas.microsoft.com/office/powerpoint/2010/main" val="287364067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ymbol zastępczy zawartości 5"/>
          <p:cNvSpPr>
            <a:spLocks noGrp="1"/>
          </p:cNvSpPr>
          <p:nvPr>
            <p:ph idx="1"/>
          </p:nvPr>
        </p:nvSpPr>
        <p:spPr>
          <a:xfrm>
            <a:off x="395536" y="620688"/>
            <a:ext cx="8496944" cy="5832648"/>
          </a:xfrm>
        </p:spPr>
        <p:txBody>
          <a:bodyPr>
            <a:normAutofit/>
          </a:bodyPr>
          <a:lstStyle/>
          <a:p>
            <a:pPr marL="0" indent="0" algn="just">
              <a:buNone/>
            </a:pPr>
            <a:r>
              <a:rPr lang="en-US" i="1" dirty="0"/>
              <a:t>According to tradition, Patrick returned to Ireland to convert the pagan Irish to Christianity. The Declaration says that he spent many years </a:t>
            </a:r>
            <a:r>
              <a:rPr lang="en-US" i="1" dirty="0" smtClean="0"/>
              <a:t>evangelizing </a:t>
            </a:r>
            <a:r>
              <a:rPr lang="en-US" i="1" dirty="0"/>
              <a:t>in the northern half of Ireland and converted "thousands". Patrick's efforts against the druids were eventually turned into an allegory in which he drove "snakes" out of Ireland, despite the fact that snakes were not known to inhabit the region.</a:t>
            </a:r>
            <a:endParaRPr lang="pl-PL" dirty="0"/>
          </a:p>
        </p:txBody>
      </p:sp>
    </p:spTree>
    <p:extLst>
      <p:ext uri="{BB962C8B-B14F-4D97-AF65-F5344CB8AC3E}">
        <p14:creationId xmlns:p14="http://schemas.microsoft.com/office/powerpoint/2010/main" val="363671724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ymbol zastępczy zawartości 5"/>
          <p:cNvSpPr>
            <a:spLocks noGrp="1"/>
          </p:cNvSpPr>
          <p:nvPr>
            <p:ph idx="1"/>
          </p:nvPr>
        </p:nvSpPr>
        <p:spPr>
          <a:xfrm>
            <a:off x="395536" y="620688"/>
            <a:ext cx="8496944" cy="5832648"/>
          </a:xfrm>
        </p:spPr>
        <p:txBody>
          <a:bodyPr>
            <a:normAutofit/>
          </a:bodyPr>
          <a:lstStyle/>
          <a:p>
            <a:pPr marL="0" indent="0" algn="just">
              <a:buNone/>
            </a:pPr>
            <a:r>
              <a:rPr lang="en-US" i="1" dirty="0"/>
              <a:t>St. Patrick’s Day is celebrated annually on March 17, the anniversary of his death in the fifth century. The Irish have observed this day as a religious holiday for over 1,000 years. On St. Patrick’s Day, which falls during the Christian season of Lent, Irish families would traditionally attend church in the morning and celebrate in the afternoon. Lenten prohibitions against the consumption of meat were waived and people would dance, drink and feast–on the traditional meal of Irish bacon and cabbage.</a:t>
            </a:r>
            <a:endParaRPr lang="pl-PL" dirty="0"/>
          </a:p>
        </p:txBody>
      </p:sp>
    </p:spTree>
    <p:extLst>
      <p:ext uri="{BB962C8B-B14F-4D97-AF65-F5344CB8AC3E}">
        <p14:creationId xmlns:p14="http://schemas.microsoft.com/office/powerpoint/2010/main" val="355490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ymbol zastępczy zawartości 5"/>
          <p:cNvSpPr>
            <a:spLocks noGrp="1"/>
          </p:cNvSpPr>
          <p:nvPr>
            <p:ph idx="1"/>
          </p:nvPr>
        </p:nvSpPr>
        <p:spPr>
          <a:xfrm>
            <a:off x="323528" y="584684"/>
            <a:ext cx="8496944" cy="5688632"/>
          </a:xfrm>
        </p:spPr>
        <p:txBody>
          <a:bodyPr numCol="2">
            <a:normAutofit fontScale="47500" lnSpcReduction="20000"/>
          </a:bodyPr>
          <a:lstStyle/>
          <a:p>
            <a:pPr marL="0" indent="0">
              <a:lnSpc>
                <a:spcPct val="120000"/>
              </a:lnSpc>
              <a:buNone/>
            </a:pPr>
            <a:r>
              <a:rPr lang="pl-PL" i="1" dirty="0"/>
              <a:t>złoto - </a:t>
            </a:r>
            <a:r>
              <a:rPr lang="pl-PL" i="1" dirty="0" err="1"/>
              <a:t>gold</a:t>
            </a:r>
            <a:r>
              <a:rPr lang="pl-PL" i="1" dirty="0"/>
              <a:t/>
            </a:r>
            <a:br>
              <a:rPr lang="pl-PL" i="1" dirty="0"/>
            </a:br>
            <a:r>
              <a:rPr lang="pl-PL" i="1" dirty="0"/>
              <a:t>zielony </a:t>
            </a:r>
            <a:r>
              <a:rPr lang="pl-PL" i="1" dirty="0" smtClean="0"/>
              <a:t>– </a:t>
            </a:r>
            <a:r>
              <a:rPr lang="pl-PL" i="1" dirty="0" err="1" smtClean="0"/>
              <a:t>green</a:t>
            </a:r>
            <a:endParaRPr lang="pl-PL" i="1" dirty="0" smtClean="0"/>
          </a:p>
          <a:p>
            <a:pPr marL="0" indent="0">
              <a:lnSpc>
                <a:spcPct val="120000"/>
              </a:lnSpc>
              <a:buNone/>
            </a:pPr>
            <a:r>
              <a:rPr lang="pl-PL" i="1" dirty="0" smtClean="0"/>
              <a:t>koniczyna </a:t>
            </a:r>
            <a:r>
              <a:rPr lang="pl-PL" i="1" dirty="0"/>
              <a:t>- </a:t>
            </a:r>
            <a:r>
              <a:rPr lang="pl-PL" i="1" dirty="0" err="1"/>
              <a:t>Clover</a:t>
            </a:r>
            <a:r>
              <a:rPr lang="pl-PL" i="1" dirty="0"/>
              <a:t/>
            </a:r>
            <a:br>
              <a:rPr lang="pl-PL" i="1" dirty="0"/>
            </a:br>
            <a:r>
              <a:rPr lang="pl-PL" i="1" dirty="0"/>
              <a:t>skarb - </a:t>
            </a:r>
            <a:r>
              <a:rPr lang="pl-PL" i="1" dirty="0" err="1"/>
              <a:t>treasure</a:t>
            </a:r>
            <a:r>
              <a:rPr lang="pl-PL" i="1" dirty="0"/>
              <a:t/>
            </a:r>
            <a:br>
              <a:rPr lang="pl-PL" i="1" dirty="0"/>
            </a:br>
            <a:r>
              <a:rPr lang="pl-PL" i="1" dirty="0"/>
              <a:t>przebieranki - dressing </a:t>
            </a:r>
            <a:r>
              <a:rPr lang="pl-PL" i="1" dirty="0" err="1"/>
              <a:t>up</a:t>
            </a:r>
            <a:r>
              <a:rPr lang="pl-PL" i="1" dirty="0"/>
              <a:t/>
            </a:r>
            <a:br>
              <a:rPr lang="pl-PL" i="1" dirty="0"/>
            </a:br>
            <a:r>
              <a:rPr lang="pl-PL" i="1" dirty="0"/>
              <a:t>peklowana wołowina - </a:t>
            </a:r>
            <a:r>
              <a:rPr lang="pl-PL" i="1" dirty="0" err="1"/>
              <a:t>corned</a:t>
            </a:r>
            <a:r>
              <a:rPr lang="pl-PL" i="1" dirty="0"/>
              <a:t> </a:t>
            </a:r>
            <a:r>
              <a:rPr lang="pl-PL" i="1" dirty="0" err="1"/>
              <a:t>beef</a:t>
            </a:r>
            <a:r>
              <a:rPr lang="pl-PL" i="1" dirty="0"/>
              <a:t/>
            </a:r>
            <a:br>
              <a:rPr lang="pl-PL" i="1" dirty="0"/>
            </a:br>
            <a:r>
              <a:rPr lang="pl-PL" i="1" dirty="0"/>
              <a:t>kapusta - </a:t>
            </a:r>
            <a:r>
              <a:rPr lang="pl-PL" i="1" dirty="0" err="1"/>
              <a:t>cabbage</a:t>
            </a:r>
            <a:r>
              <a:rPr lang="pl-PL" i="1" dirty="0"/>
              <a:t/>
            </a:r>
            <a:br>
              <a:rPr lang="pl-PL" i="1" dirty="0"/>
            </a:br>
            <a:r>
              <a:rPr lang="pl-PL" i="1" dirty="0" err="1" smtClean="0"/>
              <a:t>Baileys</a:t>
            </a:r>
            <a:r>
              <a:rPr lang="pl-PL" i="1" dirty="0" smtClean="0"/>
              <a:t> </a:t>
            </a:r>
            <a:r>
              <a:rPr lang="pl-PL" i="1" dirty="0" err="1"/>
              <a:t>Irish</a:t>
            </a:r>
            <a:r>
              <a:rPr lang="pl-PL" i="1" dirty="0"/>
              <a:t> </a:t>
            </a:r>
            <a:r>
              <a:rPr lang="pl-PL" i="1" dirty="0" err="1"/>
              <a:t>Cream</a:t>
            </a:r>
            <a:r>
              <a:rPr lang="pl-PL" i="1" dirty="0"/>
              <a:t> </a:t>
            </a:r>
            <a:r>
              <a:rPr lang="pl-PL" i="1" dirty="0" err="1"/>
              <a:t>cupcakes</a:t>
            </a:r>
            <a:r>
              <a:rPr lang="pl-PL" i="1" dirty="0"/>
              <a:t>  –  babeczki z </a:t>
            </a:r>
            <a:r>
              <a:rPr lang="pl-PL" i="1" dirty="0" err="1"/>
              <a:t>Bailey’s</a:t>
            </a:r>
            <a:r>
              <a:rPr lang="pl-PL" i="1" dirty="0"/>
              <a:t/>
            </a:r>
            <a:br>
              <a:rPr lang="pl-PL" i="1" dirty="0"/>
            </a:br>
            <a:r>
              <a:rPr lang="pl-PL" i="1" dirty="0" err="1"/>
              <a:t>barmbrack</a:t>
            </a:r>
            <a:r>
              <a:rPr lang="pl-PL" i="1" dirty="0"/>
              <a:t> (</a:t>
            </a:r>
            <a:r>
              <a:rPr lang="pl-PL" i="1" dirty="0" err="1"/>
              <a:t>brack</a:t>
            </a:r>
            <a:r>
              <a:rPr lang="pl-PL" i="1" dirty="0"/>
              <a:t>)  –  irlandzkie ciasto z rodzynkami</a:t>
            </a:r>
            <a:br>
              <a:rPr lang="pl-PL" i="1" dirty="0"/>
            </a:br>
            <a:r>
              <a:rPr lang="pl-PL" i="1" dirty="0" err="1"/>
              <a:t>Beef</a:t>
            </a:r>
            <a:r>
              <a:rPr lang="pl-PL" i="1" dirty="0"/>
              <a:t> and Guinness </a:t>
            </a:r>
            <a:r>
              <a:rPr lang="pl-PL" i="1" dirty="0" err="1"/>
              <a:t>pie</a:t>
            </a:r>
            <a:r>
              <a:rPr lang="pl-PL" i="1" dirty="0"/>
              <a:t>  –  zapiekanka z wołowiną i </a:t>
            </a:r>
            <a:r>
              <a:rPr lang="pl-PL" i="1" dirty="0" err="1"/>
              <a:t>Guinessem</a:t>
            </a:r>
            <a:r>
              <a:rPr lang="pl-PL" i="1" dirty="0"/>
              <a:t/>
            </a:r>
            <a:br>
              <a:rPr lang="pl-PL" i="1" dirty="0"/>
            </a:br>
            <a:r>
              <a:rPr lang="pl-PL" i="1" dirty="0" err="1"/>
              <a:t>boxty</a:t>
            </a:r>
            <a:r>
              <a:rPr lang="pl-PL" i="1" dirty="0"/>
              <a:t>  –  irlandzkie placki ziemniaczane</a:t>
            </a:r>
            <a:br>
              <a:rPr lang="pl-PL" i="1" dirty="0"/>
            </a:br>
            <a:r>
              <a:rPr lang="pl-PL" i="1" dirty="0" err="1"/>
              <a:t>colcannon</a:t>
            </a:r>
            <a:r>
              <a:rPr lang="pl-PL" i="1" dirty="0"/>
              <a:t>  –  irlandzkie danie z ziemniaków i kapusty</a:t>
            </a:r>
            <a:br>
              <a:rPr lang="pl-PL" i="1" dirty="0"/>
            </a:br>
            <a:r>
              <a:rPr lang="pl-PL" i="1" dirty="0"/>
              <a:t>Dublin </a:t>
            </a:r>
            <a:r>
              <a:rPr lang="pl-PL" i="1" dirty="0" err="1"/>
              <a:t>Coddle</a:t>
            </a:r>
            <a:r>
              <a:rPr lang="pl-PL" i="1" dirty="0"/>
              <a:t>  –  danie z bekonem, wieprzowiną i ziemniakami (na zdjęciu)</a:t>
            </a:r>
            <a:br>
              <a:rPr lang="pl-PL" i="1" dirty="0"/>
            </a:br>
            <a:r>
              <a:rPr lang="pl-PL" i="1" dirty="0" err="1"/>
              <a:t>fadge</a:t>
            </a:r>
            <a:r>
              <a:rPr lang="pl-PL" i="1" dirty="0"/>
              <a:t>  –  irlandzki chleb ziemniaczany</a:t>
            </a:r>
            <a:br>
              <a:rPr lang="pl-PL" i="1" dirty="0"/>
            </a:br>
            <a:r>
              <a:rPr lang="pl-PL" i="1" dirty="0" err="1"/>
              <a:t>Irish</a:t>
            </a:r>
            <a:r>
              <a:rPr lang="pl-PL" i="1" dirty="0"/>
              <a:t> </a:t>
            </a:r>
            <a:r>
              <a:rPr lang="pl-PL" i="1" dirty="0" err="1"/>
              <a:t>breakfast</a:t>
            </a:r>
            <a:r>
              <a:rPr lang="pl-PL" i="1" dirty="0"/>
              <a:t>  –  śniadanie z bekonem, kiełbasą, jajkami, irlandzkim chlebem ziemniaczanym,</a:t>
            </a:r>
            <a:br>
              <a:rPr lang="pl-PL" i="1" dirty="0"/>
            </a:br>
            <a:r>
              <a:rPr lang="pl-PL" i="1" dirty="0" err="1"/>
              <a:t>Irish</a:t>
            </a:r>
            <a:r>
              <a:rPr lang="pl-PL" i="1" dirty="0"/>
              <a:t> stew  –  irlandzki gulasz</a:t>
            </a:r>
            <a:br>
              <a:rPr lang="pl-PL" i="1" dirty="0"/>
            </a:br>
            <a:r>
              <a:rPr lang="pl-PL" i="1" dirty="0"/>
              <a:t>Guinness  –  Guinness, rodzaj ciemnego, irlandzkiego piwa</a:t>
            </a:r>
            <a:br>
              <a:rPr lang="pl-PL" i="1" dirty="0"/>
            </a:br>
            <a:r>
              <a:rPr lang="pl-PL" i="1" dirty="0" err="1"/>
              <a:t>rarebit</a:t>
            </a:r>
            <a:r>
              <a:rPr lang="pl-PL" i="1" dirty="0"/>
              <a:t>  –  tost z serem Cheddar, musztardą, żółtkiem i sosem </a:t>
            </a:r>
            <a:r>
              <a:rPr lang="pl-PL" i="1" dirty="0" err="1"/>
              <a:t>Worcestershire</a:t>
            </a:r>
            <a:r>
              <a:rPr lang="pl-PL" i="1" dirty="0"/>
              <a:t/>
            </a:r>
            <a:br>
              <a:rPr lang="pl-PL" i="1" dirty="0"/>
            </a:br>
            <a:r>
              <a:rPr lang="pl-PL" i="1" dirty="0" smtClean="0"/>
              <a:t>a </a:t>
            </a:r>
            <a:r>
              <a:rPr lang="pl-PL" i="1" dirty="0" err="1"/>
              <a:t>banshee</a:t>
            </a:r>
            <a:r>
              <a:rPr lang="pl-PL" i="1" dirty="0"/>
              <a:t>  –  zjawa</a:t>
            </a:r>
            <a:br>
              <a:rPr lang="pl-PL" i="1" dirty="0"/>
            </a:br>
            <a:r>
              <a:rPr lang="pl-PL" i="1" dirty="0"/>
              <a:t>a </a:t>
            </a:r>
            <a:r>
              <a:rPr lang="pl-PL" i="1" dirty="0" err="1"/>
              <a:t>church</a:t>
            </a:r>
            <a:r>
              <a:rPr lang="pl-PL" i="1" dirty="0"/>
              <a:t>  –  kościół</a:t>
            </a:r>
            <a:br>
              <a:rPr lang="pl-PL" i="1" dirty="0"/>
            </a:br>
            <a:r>
              <a:rPr lang="pl-PL" i="1" dirty="0" err="1" smtClean="0"/>
              <a:t>emerald</a:t>
            </a:r>
            <a:r>
              <a:rPr lang="pl-PL" i="1" dirty="0" smtClean="0"/>
              <a:t> </a:t>
            </a:r>
            <a:r>
              <a:rPr lang="pl-PL" i="1" dirty="0" err="1"/>
              <a:t>green</a:t>
            </a:r>
            <a:r>
              <a:rPr lang="pl-PL" i="1" dirty="0"/>
              <a:t>  –  szmaragdowy zielony</a:t>
            </a:r>
            <a:br>
              <a:rPr lang="pl-PL" i="1" dirty="0"/>
            </a:br>
            <a:r>
              <a:rPr lang="pl-PL" i="1" dirty="0" smtClean="0"/>
              <a:t>a </a:t>
            </a:r>
            <a:r>
              <a:rPr lang="pl-PL" i="1" dirty="0" err="1"/>
              <a:t>four-leaf</a:t>
            </a:r>
            <a:r>
              <a:rPr lang="pl-PL" i="1" dirty="0"/>
              <a:t> </a:t>
            </a:r>
            <a:r>
              <a:rPr lang="pl-PL" i="1" dirty="0" err="1"/>
              <a:t>clover</a:t>
            </a:r>
            <a:r>
              <a:rPr lang="pl-PL" i="1" dirty="0"/>
              <a:t>  –  czterolistna koniczyna</a:t>
            </a:r>
            <a:br>
              <a:rPr lang="pl-PL" i="1" dirty="0"/>
            </a:br>
            <a:r>
              <a:rPr lang="pl-PL" i="1" dirty="0" err="1" smtClean="0"/>
              <a:t>good</a:t>
            </a:r>
            <a:r>
              <a:rPr lang="pl-PL" i="1" dirty="0" smtClean="0"/>
              <a:t> </a:t>
            </a:r>
            <a:r>
              <a:rPr lang="pl-PL" i="1" dirty="0" err="1"/>
              <a:t>luck</a:t>
            </a:r>
            <a:r>
              <a:rPr lang="pl-PL" i="1" dirty="0"/>
              <a:t>  –  szczęście</a:t>
            </a:r>
            <a:br>
              <a:rPr lang="pl-PL" i="1" dirty="0"/>
            </a:br>
            <a:r>
              <a:rPr lang="pl-PL" i="1" dirty="0" err="1" smtClean="0"/>
              <a:t>harp</a:t>
            </a:r>
            <a:r>
              <a:rPr lang="pl-PL" i="1" dirty="0" smtClean="0"/>
              <a:t> </a:t>
            </a:r>
            <a:r>
              <a:rPr lang="pl-PL" i="1" dirty="0"/>
              <a:t> –  </a:t>
            </a:r>
            <a:r>
              <a:rPr lang="pl-PL" i="1" dirty="0" err="1"/>
              <a:t>harpa</a:t>
            </a:r>
            <a:r>
              <a:rPr lang="pl-PL" i="1" dirty="0"/>
              <a:t/>
            </a:r>
            <a:br>
              <a:rPr lang="pl-PL" i="1" dirty="0"/>
            </a:br>
            <a:r>
              <a:rPr lang="pl-PL" i="1" dirty="0" err="1"/>
              <a:t>holiday</a:t>
            </a:r>
            <a:r>
              <a:rPr lang="pl-PL" i="1" dirty="0"/>
              <a:t>  –  święto</a:t>
            </a:r>
            <a:br>
              <a:rPr lang="pl-PL" i="1" dirty="0"/>
            </a:br>
            <a:r>
              <a:rPr lang="pl-PL" i="1" dirty="0" err="1"/>
              <a:t>Ireland</a:t>
            </a:r>
            <a:r>
              <a:rPr lang="pl-PL" i="1" dirty="0"/>
              <a:t>  –  </a:t>
            </a:r>
            <a:r>
              <a:rPr lang="pl-PL" i="1" dirty="0" smtClean="0"/>
              <a:t>Irlandia</a:t>
            </a:r>
            <a:endParaRPr lang="pl-PL" i="1" dirty="0"/>
          </a:p>
          <a:p>
            <a:pPr marL="0" indent="0">
              <a:lnSpc>
                <a:spcPct val="120000"/>
              </a:lnSpc>
              <a:buNone/>
            </a:pPr>
            <a:r>
              <a:rPr lang="pl-PL" i="1" dirty="0"/>
              <a:t>legend  –  legenda</a:t>
            </a:r>
            <a:br>
              <a:rPr lang="pl-PL" i="1" dirty="0"/>
            </a:br>
            <a:r>
              <a:rPr lang="pl-PL" i="1" dirty="0" err="1"/>
              <a:t>leprechaun</a:t>
            </a:r>
            <a:r>
              <a:rPr lang="pl-PL" i="1" dirty="0"/>
              <a:t>  –  krasnoludek</a:t>
            </a:r>
            <a:br>
              <a:rPr lang="pl-PL" i="1" dirty="0"/>
            </a:br>
            <a:r>
              <a:rPr lang="pl-PL" i="1" dirty="0" err="1" smtClean="0"/>
              <a:t>luck</a:t>
            </a:r>
            <a:r>
              <a:rPr lang="pl-PL" i="1" dirty="0" smtClean="0"/>
              <a:t> </a:t>
            </a:r>
            <a:r>
              <a:rPr lang="pl-PL" i="1" dirty="0"/>
              <a:t> –  szczęście</a:t>
            </a:r>
            <a:br>
              <a:rPr lang="pl-PL" i="1" dirty="0"/>
            </a:br>
            <a:r>
              <a:rPr lang="pl-PL" i="1" dirty="0" err="1"/>
              <a:t>lucky</a:t>
            </a:r>
            <a:r>
              <a:rPr lang="pl-PL" i="1" dirty="0"/>
              <a:t>  –  szczęściarz</a:t>
            </a:r>
            <a:br>
              <a:rPr lang="pl-PL" i="1" dirty="0"/>
            </a:br>
            <a:r>
              <a:rPr lang="pl-PL" i="1" dirty="0" err="1"/>
              <a:t>magic</a:t>
            </a:r>
            <a:r>
              <a:rPr lang="pl-PL" i="1" dirty="0"/>
              <a:t>  –  magia</a:t>
            </a:r>
            <a:br>
              <a:rPr lang="pl-PL" i="1" dirty="0"/>
            </a:br>
            <a:r>
              <a:rPr lang="pl-PL" i="1" dirty="0" err="1"/>
              <a:t>magical</a:t>
            </a:r>
            <a:r>
              <a:rPr lang="pl-PL" i="1" dirty="0"/>
              <a:t>  –  magiczny</a:t>
            </a:r>
            <a:br>
              <a:rPr lang="pl-PL" i="1" dirty="0"/>
            </a:br>
            <a:r>
              <a:rPr lang="pl-PL" i="1" dirty="0" err="1" smtClean="0"/>
              <a:t>mischievous</a:t>
            </a:r>
            <a:r>
              <a:rPr lang="pl-PL" i="1" dirty="0" smtClean="0"/>
              <a:t> </a:t>
            </a:r>
            <a:r>
              <a:rPr lang="pl-PL" i="1" dirty="0"/>
              <a:t> –  psotny</a:t>
            </a:r>
            <a:br>
              <a:rPr lang="pl-PL" i="1" dirty="0"/>
            </a:br>
            <a:r>
              <a:rPr lang="pl-PL" i="1" dirty="0"/>
              <a:t>a </a:t>
            </a:r>
            <a:r>
              <a:rPr lang="pl-PL" i="1" dirty="0" err="1"/>
              <a:t>parade</a:t>
            </a:r>
            <a:r>
              <a:rPr lang="pl-PL" i="1" dirty="0"/>
              <a:t>  –  parada</a:t>
            </a:r>
            <a:br>
              <a:rPr lang="pl-PL" i="1" dirty="0"/>
            </a:br>
            <a:r>
              <a:rPr lang="pl-PL" i="1" dirty="0"/>
              <a:t>a patron  –  patron</a:t>
            </a:r>
            <a:br>
              <a:rPr lang="pl-PL" i="1" dirty="0"/>
            </a:br>
            <a:r>
              <a:rPr lang="pl-PL" i="1" dirty="0"/>
              <a:t>pot of </a:t>
            </a:r>
            <a:r>
              <a:rPr lang="pl-PL" i="1" dirty="0" err="1"/>
              <a:t>gold</a:t>
            </a:r>
            <a:r>
              <a:rPr lang="pl-PL" i="1" dirty="0"/>
              <a:t>  –  garnek złota</a:t>
            </a:r>
            <a:br>
              <a:rPr lang="pl-PL" i="1" dirty="0"/>
            </a:br>
            <a:r>
              <a:rPr lang="pl-PL" i="1" dirty="0"/>
              <a:t>a </a:t>
            </a:r>
            <a:r>
              <a:rPr lang="pl-PL" i="1" dirty="0" err="1"/>
              <a:t>rainbow</a:t>
            </a:r>
            <a:r>
              <a:rPr lang="pl-PL" i="1" dirty="0"/>
              <a:t>  –  </a:t>
            </a:r>
            <a:r>
              <a:rPr lang="pl-PL" i="1" dirty="0" smtClean="0"/>
              <a:t>tęcza</a:t>
            </a:r>
            <a:br>
              <a:rPr lang="pl-PL" i="1" dirty="0" smtClean="0"/>
            </a:br>
            <a:r>
              <a:rPr lang="pl-PL" i="1" dirty="0" smtClean="0"/>
              <a:t>a </a:t>
            </a:r>
            <a:r>
              <a:rPr lang="pl-PL" i="1" dirty="0" err="1"/>
              <a:t>saint</a:t>
            </a:r>
            <a:r>
              <a:rPr lang="pl-PL" i="1" dirty="0"/>
              <a:t>  –  </a:t>
            </a:r>
            <a:r>
              <a:rPr lang="pl-PL" i="1" dirty="0" err="1" smtClean="0"/>
              <a:t>świętySaint</a:t>
            </a:r>
            <a:r>
              <a:rPr lang="pl-PL" i="1" dirty="0" smtClean="0"/>
              <a:t> </a:t>
            </a:r>
            <a:r>
              <a:rPr lang="pl-PL" i="1" dirty="0"/>
              <a:t>Patrick - Święty </a:t>
            </a:r>
            <a:r>
              <a:rPr lang="pl-PL" i="1" dirty="0" smtClean="0"/>
              <a:t>Patryk</a:t>
            </a:r>
            <a:endParaRPr lang="pl-PL" i="1" dirty="0"/>
          </a:p>
          <a:p>
            <a:pPr marL="0" indent="0">
              <a:lnSpc>
                <a:spcPct val="120000"/>
              </a:lnSpc>
              <a:buNone/>
            </a:pPr>
            <a:r>
              <a:rPr lang="pl-PL" i="1" dirty="0" err="1"/>
              <a:t>tradition</a:t>
            </a:r>
            <a:r>
              <a:rPr lang="pl-PL" i="1" dirty="0"/>
              <a:t>  –  </a:t>
            </a:r>
            <a:r>
              <a:rPr lang="pl-PL" i="1" dirty="0" smtClean="0"/>
              <a:t>tradycja</a:t>
            </a:r>
            <a:endParaRPr lang="pl-PL" i="1" dirty="0"/>
          </a:p>
          <a:p>
            <a:pPr marL="0" indent="0">
              <a:lnSpc>
                <a:spcPct val="120000"/>
              </a:lnSpc>
              <a:buNone/>
            </a:pPr>
            <a:r>
              <a:rPr lang="pl-PL" i="1" dirty="0" err="1"/>
              <a:t>bagpipes</a:t>
            </a:r>
            <a:r>
              <a:rPr lang="pl-PL" i="1" dirty="0"/>
              <a:t>  –  </a:t>
            </a:r>
            <a:r>
              <a:rPr lang="pl-PL" i="1" dirty="0" smtClean="0"/>
              <a:t>dudy</a:t>
            </a:r>
            <a:endParaRPr lang="pl-PL" i="1" dirty="0"/>
          </a:p>
          <a:p>
            <a:pPr marL="0" indent="0">
              <a:lnSpc>
                <a:spcPct val="120000"/>
              </a:lnSpc>
              <a:buNone/>
            </a:pPr>
            <a:r>
              <a:rPr lang="pl-PL" i="1" dirty="0" err="1"/>
              <a:t>fiddle</a:t>
            </a:r>
            <a:r>
              <a:rPr lang="pl-PL" i="1" dirty="0"/>
              <a:t>  –  </a:t>
            </a:r>
            <a:r>
              <a:rPr lang="pl-PL" i="1" dirty="0" smtClean="0"/>
              <a:t>skrzypki</a:t>
            </a:r>
            <a:endParaRPr lang="pl-PL" i="1" dirty="0"/>
          </a:p>
        </p:txBody>
      </p:sp>
    </p:spTree>
    <p:extLst>
      <p:ext uri="{BB962C8B-B14F-4D97-AF65-F5344CB8AC3E}">
        <p14:creationId xmlns:p14="http://schemas.microsoft.com/office/powerpoint/2010/main" val="200956586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575</Words>
  <Application>Microsoft Office PowerPoint</Application>
  <PresentationFormat>Pokaz na ekranie (4:3)</PresentationFormat>
  <Paragraphs>13</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User</cp:lastModifiedBy>
  <cp:revision>12</cp:revision>
  <dcterms:created xsi:type="dcterms:W3CDTF">2021-03-13T21:25:33Z</dcterms:created>
  <dcterms:modified xsi:type="dcterms:W3CDTF">2021-03-14T13:15:09Z</dcterms:modified>
</cp:coreProperties>
</file>