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7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3" r:id="rId8"/>
    <p:sldId id="264" r:id="rId9"/>
    <p:sldId id="265" r:id="rId10"/>
    <p:sldId id="267" r:id="rId11"/>
    <p:sldId id="266" r:id="rId12"/>
    <p:sldId id="270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69" d="100"/>
          <a:sy n="69" d="100"/>
        </p:scale>
        <p:origin x="25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5/7/2020</a:t>
            </a:fld>
            <a:endParaRPr lang="en-US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021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9000">
        <p14:reveal/>
      </p:transition>
    </mc:Choice>
    <mc:Fallback xmlns="">
      <p:transition spd="slow" advClick="0" advTm="9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5/7/2020</a:t>
            </a:fld>
            <a:endParaRPr lang="en-US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993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9000">
        <p14:reveal/>
      </p:transition>
    </mc:Choice>
    <mc:Fallback xmlns="">
      <p:transition spd="slow" advClick="0" advTm="9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5/7/2020</a:t>
            </a:fld>
            <a:endParaRPr lang="en-US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281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9000">
        <p14:reveal/>
      </p:transition>
    </mc:Choice>
    <mc:Fallback xmlns="">
      <p:transition spd="slow" advClick="0" advTm="9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5/7/2020</a:t>
            </a:fld>
            <a:endParaRPr lang="en-US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135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9000">
        <p14:reveal/>
      </p:transition>
    </mc:Choice>
    <mc:Fallback xmlns="">
      <p:transition spd="slow" advClick="0" advTm="9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5/7/2020</a:t>
            </a:fld>
            <a:endParaRPr lang="en-US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669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9000">
        <p14:reveal/>
      </p:transition>
    </mc:Choice>
    <mc:Fallback xmlns="">
      <p:transition spd="slow" advClick="0" advTm="9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5/7/2020</a:t>
            </a:fld>
            <a:endParaRPr lang="en-US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780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9000">
        <p14:reveal/>
      </p:transition>
    </mc:Choice>
    <mc:Fallback xmlns="">
      <p:transition spd="slow" advClick="0" advTm="9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5/7/2020</a:t>
            </a:fld>
            <a:endParaRPr lang="en-US" dirty="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194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9000">
        <p14:reveal/>
      </p:transition>
    </mc:Choice>
    <mc:Fallback xmlns="">
      <p:transition spd="slow" advClick="0" advTm="9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5/7/2020</a:t>
            </a:fld>
            <a:endParaRPr lang="en-US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432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9000">
        <p14:reveal/>
      </p:transition>
    </mc:Choice>
    <mc:Fallback xmlns="">
      <p:transition spd="slow" advClick="0" advTm="9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5/7/2020</a:t>
            </a:fld>
            <a:endParaRPr lang="en-US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324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9000">
        <p14:reveal/>
      </p:transition>
    </mc:Choice>
    <mc:Fallback xmlns="">
      <p:transition spd="slow" advClick="0" advTm="9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5/7/2020</a:t>
            </a:fld>
            <a:endParaRPr lang="en-US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887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9000">
        <p14:reveal/>
      </p:transition>
    </mc:Choice>
    <mc:Fallback xmlns="">
      <p:transition spd="slow" advClick="0" advTm="9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5/7/2020</a:t>
            </a:fld>
            <a:endParaRPr lang="en-US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73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9000">
        <p14:reveal/>
      </p:transition>
    </mc:Choice>
    <mc:Fallback xmlns="">
      <p:transition spd="slow" advClick="0" advTm="9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5/7/2020</a:t>
            </a:fld>
            <a:endParaRPr lang="en-US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49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mc:AlternateContent xmlns:mc="http://schemas.openxmlformats.org/markup-compatibility/2006" xmlns:p14="http://schemas.microsoft.com/office/powerpoint/2010/main">
    <mc:Choice Requires="p14">
      <p:transition spd="slow" p14:dur="3400" advClick="0" advTm="9000">
        <p14:reveal/>
      </p:transition>
    </mc:Choice>
    <mc:Fallback xmlns="">
      <p:transition spd="slow" advClick="0" advTm="9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yciorysy.pl/" TargetMode="External"/><Relationship Id="rId2" Type="http://schemas.openxmlformats.org/officeDocument/2006/relationships/hyperlink" Target="http://www.wikipedia.pl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hyperlink" Target="http://www.sbp.pl/" TargetMode="External"/><Relationship Id="rId4" Type="http://schemas.openxmlformats.org/officeDocument/2006/relationships/hyperlink" Target="http://www.libidzkiewiadomosci.blogspot.pl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sh.wikipedia.org/wiki/Adam_Mickiewicz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/>
            </a:r>
            <a:br>
              <a:rPr lang="pl-PL" smtClean="0"/>
            </a:b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4294967295"/>
          </p:nvPr>
        </p:nvSpPr>
        <p:spPr>
          <a:xfrm>
            <a:off x="0" y="3886200"/>
            <a:ext cx="8689975" cy="1371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4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l-PL" sz="4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Zawód - bibliotekarz</a:t>
            </a:r>
            <a:endParaRPr lang="pl-PL" sz="4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320" y="219455"/>
            <a:ext cx="4272193" cy="2947815"/>
          </a:xfrm>
          <a:prstGeom prst="rect">
            <a:avLst/>
          </a:prstGeom>
        </p:spPr>
      </p:pic>
      <p:pic>
        <p:nvPicPr>
          <p:cNvPr id="7" name="Obraz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4992" y="3686196"/>
            <a:ext cx="2223407" cy="2270467"/>
          </a:xfrm>
          <a:prstGeom prst="rect">
            <a:avLst/>
          </a:prstGeom>
        </p:spPr>
      </p:pic>
      <p:pic>
        <p:nvPicPr>
          <p:cNvPr id="9" name="Obraz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305" y="1004265"/>
            <a:ext cx="1986666" cy="2183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34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6000">
        <p14:reveal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﻿</a:t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Stefan Żeromski (1864 – 1925) polski pisarz, publicysta, dramaturg, był pomocnikiem bibliotekarza w Bibliotece Ordynacji Zamojskich w Warszawie. W Szwajcarii pracował jako bibliotekarz w Muzeum Narodowym </a:t>
            </a:r>
            <a:br>
              <a:rPr lang="pl-PL" dirty="0" smtClean="0"/>
            </a:br>
            <a:r>
              <a:rPr lang="pl-PL" dirty="0" smtClean="0"/>
              <a:t>Polskim w Raperswilu.</a:t>
            </a:r>
            <a:endParaRPr lang="pl-PL" dirty="0"/>
          </a:p>
        </p:txBody>
      </p:sp>
      <p:pic>
        <p:nvPicPr>
          <p:cNvPr id="4" name="Symbol zastępczy zawartości 3" descr="Stefan Żeromski biografia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319074" y="2373215"/>
            <a:ext cx="2407920" cy="3657600"/>
          </a:xfrm>
        </p:spPr>
      </p:pic>
    </p:spTree>
    <p:extLst>
      <p:ext uri="{BB962C8B-B14F-4D97-AF65-F5344CB8AC3E}">
        <p14:creationId xmlns:p14="http://schemas.microsoft.com/office/powerpoint/2010/main" val="2211983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0000">
        <p14:reveal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/>
              <a:t> </a:t>
            </a:r>
            <a:r>
              <a:rPr lang="pl-PL" b="1" dirty="0"/>
              <a:t>Maria Kownacka</a:t>
            </a:r>
            <a:r>
              <a:rPr lang="pl-PL" dirty="0"/>
              <a:t> (1894 – 1982)- polska pisarka, autorka popularnych utworów dla dzieci, laureatka Orderu Uśmiechu. W latach1919-1939 bibliotekarka w Ministerstwie Reform </a:t>
            </a:r>
            <a:r>
              <a:rPr lang="pl-PL" dirty="0" smtClean="0"/>
              <a:t>Rolnych.</a:t>
            </a:r>
            <a:endParaRPr lang="pl-PL" dirty="0"/>
          </a:p>
        </p:txBody>
      </p:sp>
      <p:pic>
        <p:nvPicPr>
          <p:cNvPr id="6" name="Symbol zastępczy zawartości 5" descr="https://upload.wikimedia.org/wikipedia/commons/0/08/Maria_Kownacka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193465" y="3147786"/>
            <a:ext cx="3453130" cy="31198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7252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7000">
        <p14:reveal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> ﻿</a:t>
            </a:r>
            <a:r>
              <a:rPr lang="pl-PL" b="1" dirty="0"/>
              <a:t>Julian Przyboś</a:t>
            </a:r>
            <a:r>
              <a:rPr lang="pl-PL" dirty="0"/>
              <a:t> (1901- 1970) - poeta, eseista i tłumacz, był jednym z najwybitniejszych poetów Awangardy Krakowskiej. W grudniu 1939 r. otrzymał posadę bibliotekarza w Zakładzie Narodowym im. Ossolińskich we Lwowie.</a:t>
            </a:r>
            <a:br>
              <a:rPr lang="pl-PL" dirty="0"/>
            </a:br>
            <a:r>
              <a:rPr lang="pl-PL" dirty="0" smtClean="0"/>
              <a:t>Był także dyrektorem Biblioteki</a:t>
            </a:r>
            <a:br>
              <a:rPr lang="pl-PL" dirty="0" smtClean="0"/>
            </a:br>
            <a:r>
              <a:rPr lang="pl-PL" dirty="0" smtClean="0"/>
              <a:t>Jagiellońskiej w Krakowie.</a:t>
            </a:r>
            <a:endParaRPr lang="pl-PL" dirty="0"/>
          </a:p>
        </p:txBody>
      </p:sp>
      <p:pic>
        <p:nvPicPr>
          <p:cNvPr id="4" name="Symbol zastępczy zawartości 3" descr="https://upload.wikimedia.org/wikipedia/commons/9/96/Julian_Przybos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0166" y="2966222"/>
            <a:ext cx="2453268" cy="34672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652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3000">
        <p14:reveal/>
      </p:transition>
    </mc:Choice>
    <mc:Fallback xmlns="">
      <p:transition spd="slow" advClick="0" advTm="1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 Władysław Bartoszewski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Znany , zasłużony polityk,  </a:t>
            </a:r>
            <a:r>
              <a:rPr lang="pl-PL" dirty="0"/>
              <a:t>w</a:t>
            </a:r>
            <a:r>
              <a:rPr lang="pl-PL" dirty="0" smtClean="0"/>
              <a:t>ięzień Auschwitz, żołnierz Armii Krajowej, uczestnik powstania warszawskiego, były minister spraw zagranicznych. Pracował w Stowarzyszeniu Bibliotekarzy Polskich.</a:t>
            </a:r>
            <a:br>
              <a:rPr lang="pl-PL" dirty="0" smtClean="0"/>
            </a:br>
            <a:endParaRPr lang="pl-PL" dirty="0"/>
          </a:p>
        </p:txBody>
      </p:sp>
      <p:sp>
        <p:nvSpPr>
          <p:cNvPr id="6" name="AutoShape 2" descr="Władysław Bartoszewski – Wikipedia, wolna encyklope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8" name="Obraz 7" descr="https://upload.wikimedia.org/wikipedia/commons/3/3c/W%C5%82adys%C5%82aw_Bartoszewski_201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520" y="3298620"/>
            <a:ext cx="1969770" cy="24758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862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9000">
        <p14:reveal/>
      </p:transition>
    </mc:Choice>
    <mc:Fallback xmlns="">
      <p:transition spd="slow" advClick="0" advTm="9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DZIĘKUJEMY  ZA  UWAGĘ </a:t>
            </a:r>
            <a:endParaRPr lang="pl-PL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pl-PL" dirty="0" smtClean="0"/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pPr marL="0" indent="0">
              <a:buNone/>
            </a:pPr>
            <a:endParaRPr lang="pl-PL" dirty="0"/>
          </a:p>
          <a:p>
            <a:r>
              <a:rPr lang="pl-PL" dirty="0" smtClean="0"/>
              <a:t>Prezentacja została  przygotowana przez Renatę Basaj i Dorotę Molendę na podstawie  opracowań internetowych zamieszczonych </a:t>
            </a:r>
            <a:r>
              <a:rPr lang="pl-PL" dirty="0" err="1" smtClean="0"/>
              <a:t>m.inn</a:t>
            </a:r>
            <a:r>
              <a:rPr lang="pl-PL" dirty="0" smtClean="0"/>
              <a:t>. na stronach:</a:t>
            </a:r>
          </a:p>
          <a:p>
            <a:r>
              <a:rPr lang="pl-PL" dirty="0" smtClean="0">
                <a:hlinkClick r:id="rId2"/>
              </a:rPr>
              <a:t>www.wikipedia.pl</a:t>
            </a:r>
            <a:r>
              <a:rPr lang="pl-PL" dirty="0" smtClean="0"/>
              <a:t> </a:t>
            </a:r>
          </a:p>
          <a:p>
            <a:r>
              <a:rPr lang="pl-PL" dirty="0" smtClean="0">
                <a:hlinkClick r:id="rId3"/>
              </a:rPr>
              <a:t>www.zyciorysy.pl</a:t>
            </a:r>
            <a:r>
              <a:rPr lang="pl-PL" dirty="0" smtClean="0"/>
              <a:t> </a:t>
            </a:r>
          </a:p>
          <a:p>
            <a:r>
              <a:rPr lang="pl-PL" dirty="0" smtClean="0">
                <a:hlinkClick r:id="rId4"/>
              </a:rPr>
              <a:t>www.libidzkiewiadomosci.blogspot.pl</a:t>
            </a:r>
            <a:endParaRPr lang="pl-PL" dirty="0" smtClean="0"/>
          </a:p>
          <a:p>
            <a:r>
              <a:rPr lang="pl-PL" dirty="0" smtClean="0">
                <a:hlinkClick r:id="rId5"/>
              </a:rPr>
              <a:t>www.sbp.pl</a:t>
            </a:r>
            <a:endParaRPr lang="pl-PL" dirty="0" smtClean="0"/>
          </a:p>
          <a:p>
            <a:endParaRPr lang="pl-PL" dirty="0" smtClean="0"/>
          </a:p>
          <a:p>
            <a:endParaRPr lang="pl-PL" dirty="0"/>
          </a:p>
        </p:txBody>
      </p:sp>
      <p:pic>
        <p:nvPicPr>
          <p:cNvPr id="5" name="Obraz 4" descr="Kiedy wszystko inne zawiedzie, dajcie za wygraną i idźcie do biblioteki.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00" t="3088" r="2800" b="-3088"/>
          <a:stretch/>
        </p:blipFill>
        <p:spPr bwMode="auto">
          <a:xfrm>
            <a:off x="4003287" y="1401879"/>
            <a:ext cx="5464098" cy="29359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597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0000">
        <p14:reveal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idx="4294967295"/>
          </p:nvPr>
        </p:nvSpPr>
        <p:spPr>
          <a:xfrm>
            <a:off x="0" y="619125"/>
            <a:ext cx="10363200" cy="1595438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Od 1985 roku 8 maja obchodzony jest Ogólnopolski Dzień Bibliotekarza i Bibliotek -  święto zainicjowane przez  Stowarzyszenie Bibliotekarzy Polskich.</a:t>
            </a:r>
            <a:br>
              <a:rPr lang="pl-PL" dirty="0" smtClean="0"/>
            </a:br>
            <a:r>
              <a:rPr lang="pl-PL" dirty="0" smtClean="0"/>
              <a:t> Od wielu lat  dzień ten rozpoczyna </a:t>
            </a:r>
            <a:br>
              <a:rPr lang="pl-PL" dirty="0" smtClean="0"/>
            </a:br>
            <a:r>
              <a:rPr lang="pl-PL" dirty="0" smtClean="0"/>
              <a:t> Tydzień Bibliotek </a:t>
            </a:r>
            <a:br>
              <a:rPr lang="pl-PL" dirty="0" smtClean="0"/>
            </a:br>
            <a:r>
              <a:rPr lang="pl-PL" dirty="0" smtClean="0"/>
              <a:t>trwający od 8 do 15 maja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4294967295"/>
          </p:nvPr>
        </p:nvSpPr>
        <p:spPr>
          <a:xfrm>
            <a:off x="0" y="2366963"/>
            <a:ext cx="10363200" cy="3424237"/>
          </a:xfrm>
        </p:spPr>
        <p:txBody>
          <a:bodyPr/>
          <a:lstStyle/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99612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0000">
        <p14:reveal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lbImage" descr="http://www.sbp.pl/repository/zdjecia/2020/kwiecien/plakat202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450" y="1315452"/>
            <a:ext cx="3467100" cy="4609097"/>
          </a:xfrm>
          <a:prstGeom prst="rect">
            <a:avLst/>
          </a:prstGeom>
          <a:ln>
            <a:noFill/>
          </a:ln>
        </p:spPr>
      </p:pic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529389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Tegoroczne hasło brzmi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11212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5000">
        <p14:reveal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Kim jest bibliotekarz 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 </a:t>
            </a:r>
            <a:r>
              <a:rPr lang="pl-PL" dirty="0" smtClean="0"/>
              <a:t>  Bibliotekarz to:</a:t>
            </a:r>
          </a:p>
          <a:p>
            <a:r>
              <a:rPr lang="pl-PL" dirty="0" smtClean="0"/>
              <a:t> pracownik biblioteki, </a:t>
            </a:r>
          </a:p>
          <a:p>
            <a:r>
              <a:rPr lang="pl-PL" dirty="0" smtClean="0"/>
              <a:t>pracownik zatrudniony zawodowo w bibliotekarstwie;</a:t>
            </a:r>
          </a:p>
          <a:p>
            <a:r>
              <a:rPr lang="pl-PL" dirty="0" smtClean="0"/>
              <a:t> tytuł i stanowisko w hierarchii służby bibliotecznej. Według przepisów unijnych (Dyrektywa 89/48) osoba zatrudniona jako bibliotekarz musi mieć ukończone co najmniej studia licencjackie z zakresu informacji naukowej i bibliotekoznawstwa.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88343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2000">
        <p14:reveal/>
      </p:transition>
    </mc:Choice>
    <mc:Fallback xmlns="">
      <p:transition spd="slow" advClick="0" advTm="1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Trochę historii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Pierwsze wzmianki o zawodzie bibliotekarza pochodzą już ze starożytności. Bibliotekarzem był  najczęściej uczony. W Odrodzeniu i Oświeceniu mógł nim zostać każdy człowiek posiadający wykształcenie. Bibliotekarzami byli urzędnicy książęcy i królewscy, miłośnicy ksiąg, poeci i uczeni. Często bibliotekarstwo było traktowane jako zajęcie uboczne, dorywcze. Bibliotekarze nie interesowali się w ogóle lub w bardzo małym stopniu bibliotekami, w których pracowali. Jedynie nieliczni przeszli do historii jako zasłużeni.</a:t>
            </a:r>
          </a:p>
          <a:p>
            <a:endParaRPr lang="pl-PL" dirty="0" smtClean="0"/>
          </a:p>
          <a:p>
            <a:endParaRPr lang="pl-PL" dirty="0" smtClean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22052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3000">
        <p14:reveal/>
      </p:transition>
    </mc:Choice>
    <mc:Fallback xmlns="">
      <p:transition spd="slow" advClick="0" advTm="1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Sytuacja zaczęła się zmieniać dopiero w XIX wieku, kiedy zaczęto wymagać od bibliotekarzy fachowego przygotowania i stałego zatrudnienia. W II połowie XIX wieku zostały wprowadzone pierwsze oficjalne egzaminy bibliotekarskie we Francji, Anglii i Niemczech. Otworzono również pierwsze szkoły zawodowe oraz pierwszą katedrę bibliotekoznawstwa.</a:t>
            </a:r>
            <a:br>
              <a:rPr lang="pl-PL" dirty="0" smtClean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55937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3000">
        <p14:reveal/>
      </p:transition>
    </mc:Choice>
    <mc:Fallback xmlns="">
      <p:transition spd="slow" advClick="0" advTm="1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Poznajmy znanych i ciekawych ludzi, którzy pracowali w zawodzie bibliotekarza: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83120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5000">
        <p14:reveal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Bracia Grimm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dirty="0"/>
              <a:t> </a:t>
            </a:r>
          </a:p>
          <a:p>
            <a:pPr marL="0" indent="0">
              <a:buNone/>
            </a:pPr>
            <a:r>
              <a:rPr lang="pl-PL" dirty="0"/>
              <a:t>	</a:t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r>
              <a:rPr lang="pl-PL" b="1" dirty="0"/>
              <a:t>Jacob Grimm</a:t>
            </a:r>
            <a:r>
              <a:rPr lang="pl-PL" dirty="0"/>
              <a:t> (1785 – 1863)- niemiecki uczony, filolog, prawnik, bajkopisarz, członek Akademii Nauk, profesor uniwersytetu w Berlinie. Pracował w bibliotece króla Westfalii.</a:t>
            </a:r>
            <a:r>
              <a:rPr lang="pl-PL" b="1" dirty="0"/>
              <a:t/>
            </a:r>
            <a:br>
              <a:rPr lang="pl-PL" b="1" dirty="0"/>
            </a:br>
            <a:r>
              <a:rPr lang="pl-PL" b="1" dirty="0"/>
              <a:t/>
            </a:r>
            <a:br>
              <a:rPr lang="pl-PL" b="1" dirty="0"/>
            </a:br>
            <a:r>
              <a:rPr lang="pl-PL" b="1" dirty="0"/>
              <a:t>Wilhelm Grimm</a:t>
            </a:r>
            <a:r>
              <a:rPr lang="pl-PL" dirty="0"/>
              <a:t> (1786 – 1859)- prawnik, twórca gramatyki niemieckiej, członek Akademii Nauk, profesor uniwersytecki, bajkopisarz. Bibliotekarz w Kassel.</a:t>
            </a:r>
            <a:br>
              <a:rPr lang="pl-PL" dirty="0"/>
            </a:br>
            <a:r>
              <a:rPr lang="pl-PL" dirty="0"/>
              <a:t> W języku polskim pierwsze wydanie  baśni ukazało się jako </a:t>
            </a:r>
            <a:r>
              <a:rPr lang="pl-PL" b="1" dirty="0"/>
              <a:t>„Baśnie dla dzieci i młodzieży”</a:t>
            </a:r>
            <a:r>
              <a:rPr lang="pl-PL" dirty="0"/>
              <a:t> w 1895 roku. </a:t>
            </a:r>
            <a:br>
              <a:rPr lang="pl-PL" dirty="0"/>
            </a:br>
            <a:endParaRPr lang="pl-PL" dirty="0"/>
          </a:p>
        </p:txBody>
      </p:sp>
      <p:pic>
        <p:nvPicPr>
          <p:cNvPr id="4" name="Obraz 3" descr="Jacob i Wilhelm Grimm - w dziejach kultury niemieckiej instytucja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822" y="365125"/>
            <a:ext cx="2133787" cy="21104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3566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2000">
        <p14:reveal/>
      </p:transition>
    </mc:Choice>
    <mc:Fallback xmlns="">
      <p:transition spd="slow" advClick="0" advTm="1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mtClean="0"/>
              <a:t/>
            </a:r>
            <a:br>
              <a:rPr lang="pl-PL" smtClean="0"/>
            </a:br>
            <a:r>
              <a:rPr lang="pl-PL" smtClean="0"/>
              <a:t/>
            </a:r>
            <a:br>
              <a:rPr lang="pl-PL" smtClean="0"/>
            </a:br>
            <a:r>
              <a:rPr lang="pl-PL" smtClean="0"/>
              <a:t/>
            </a:r>
            <a:br>
              <a:rPr lang="pl-PL" smtClean="0"/>
            </a:br>
            <a:r>
              <a:rPr lang="pl-PL" smtClean="0"/>
              <a:t>Adam Mickiewicz (1798 – 1855)- poeta, publicysta, wybitny przedstawiciel polskiego romantyzmu, pracował jako bibliotekarz w Paryskiej Bibliotece Arsenału w latach 1852 - 1855.</a:t>
            </a:r>
            <a:br>
              <a:rPr lang="pl-PL" smtClean="0"/>
            </a:br>
            <a:endParaRPr lang="pl-PL" dirty="0"/>
          </a:p>
        </p:txBody>
      </p:sp>
      <p:pic>
        <p:nvPicPr>
          <p:cNvPr id="8" name="irc_mi" descr="http://upload.wikimedia.org/wikipedia/commons/9/9c/Adam_Mickiewicz_wed%C5%82ug_dagerotypu_paryskiego_z_1842_roku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863" y="2932771"/>
            <a:ext cx="2725833" cy="32441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79942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9000">
        <p14:reveal/>
      </p:transition>
    </mc:Choice>
    <mc:Fallback xmlns="">
      <p:transition spd="slow" advClick="0" advTm="9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283</TotalTime>
  <Words>90</Words>
  <Application>Microsoft Office PowerPoint</Application>
  <PresentationFormat>Panoramiczny</PresentationFormat>
  <Paragraphs>38</Paragraphs>
  <Slides>14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Motyw pakietu Office</vt:lpstr>
      <vt:lpstr> </vt:lpstr>
      <vt:lpstr>     Od 1985 roku 8 maja obchodzony jest Ogólnopolski Dzień Bibliotekarza i Bibliotek -  święto zainicjowane przez  Stowarzyszenie Bibliotekarzy Polskich.  Od wielu lat  dzień ten rozpoczyna   Tydzień Bibliotek  trwający od 8 do 15 maja </vt:lpstr>
      <vt:lpstr>Tegoroczne hasło brzmi</vt:lpstr>
      <vt:lpstr>Kim jest bibliotekarz ?</vt:lpstr>
      <vt:lpstr>Trochę historii</vt:lpstr>
      <vt:lpstr>         Sytuacja zaczęła się zmieniać dopiero w XIX wieku, kiedy zaczęto wymagać od bibliotekarzy fachowego przygotowania i stałego zatrudnienia. W II połowie XIX wieku zostały wprowadzone pierwsze oficjalne egzaminy bibliotekarskie we Francji, Anglii i Niemczech. Otworzono również pierwsze szkoły zawodowe oraz pierwszą katedrę bibliotekoznawstwa. </vt:lpstr>
      <vt:lpstr>        Poznajmy znanych i ciekawych ludzi, którzy pracowali w zawodzie bibliotekarza:</vt:lpstr>
      <vt:lpstr>Bracia Grimm</vt:lpstr>
      <vt:lpstr>   Adam Mickiewicz (1798 – 1855)- poeta, publicysta, wybitny przedstawiciel polskiego romantyzmu, pracował jako bibliotekarz w Paryskiej Bibliotece Arsenału w latach 1852 - 1855. </vt:lpstr>
      <vt:lpstr> ﻿   Stefan Żeromski (1864 – 1925) polski pisarz, publicysta, dramaturg, był pomocnikiem bibliotekarza w Bibliotece Ordynacji Zamojskich w Warszawie. W Szwajcarii pracował jako bibliotekarz w Muzeum Narodowym  Polskim w Raperswilu.</vt:lpstr>
      <vt:lpstr>   Maria Kownacka (1894 – 1982)- polska pisarka, autorka popularnych utworów dla dzieci, laureatka Orderu Uśmiechu. W latach1919-1939 bibliotekarka w Ministerstwie Reform Rolnych.</vt:lpstr>
      <vt:lpstr>    ﻿Julian Przyboś (1901- 1970) - poeta, eseista i tłumacz, był jednym z najwybitniejszych poetów Awangardy Krakowskiej. W grudniu 1939 r. otrzymał posadę bibliotekarza w Zakładzie Narodowym im. Ossolińskich we Lwowie. Był także dyrektorem Biblioteki Jagiellońskiej w Krakowie.</vt:lpstr>
      <vt:lpstr> Władysław Bartoszewski</vt:lpstr>
      <vt:lpstr>DZIĘKUJEMY  ZA  UWAGĘ 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Zawód – bibliotekarz</dc:title>
  <dc:creator>Konto Microsoft</dc:creator>
  <cp:lastModifiedBy>Konto Microsoft</cp:lastModifiedBy>
  <cp:revision>28</cp:revision>
  <dcterms:created xsi:type="dcterms:W3CDTF">2020-05-03T17:01:43Z</dcterms:created>
  <dcterms:modified xsi:type="dcterms:W3CDTF">2020-05-07T18:00:27Z</dcterms:modified>
</cp:coreProperties>
</file>